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681"/>
    <a:srgbClr val="0EA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 userDrawn="1"/>
        </p:nvPicPr>
        <p:blipFill rotWithShape="1">
          <a:blip r:embed="rId2"/>
          <a:srcRect l="33345" t="29297" r="33053" b="12501"/>
          <a:stretch/>
        </p:blipFill>
        <p:spPr>
          <a:xfrm>
            <a:off x="2490129" y="640794"/>
            <a:ext cx="5449372" cy="530690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rgbClr val="0EAAD3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0EAAD3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0EAAD3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0EAAD3">
                <a:alpha val="3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AAD3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0EAAD3">
                <a:alpha val="6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AA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343681">
                <a:alpha val="6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rgbClr val="34368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rgbClr val="0EAAD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8152420" y="244580"/>
            <a:ext cx="1125581" cy="983848"/>
            <a:chOff x="8269997" y="1751912"/>
            <a:chExt cx="1125581" cy="983848"/>
          </a:xfrm>
        </p:grpSpPr>
        <p:sp>
          <p:nvSpPr>
            <p:cNvPr id="29" name="Rounded Rectangle 28"/>
            <p:cNvSpPr/>
            <p:nvPr/>
          </p:nvSpPr>
          <p:spPr>
            <a:xfrm>
              <a:off x="8518967" y="1751912"/>
              <a:ext cx="648183" cy="983848"/>
            </a:xfrm>
            <a:prstGeom prst="roundRect">
              <a:avLst>
                <a:gd name="adj" fmla="val 23810"/>
              </a:avLst>
            </a:prstGeom>
            <a:solidFill>
              <a:srgbClr val="343681"/>
            </a:solidFill>
            <a:ln w="0">
              <a:solidFill>
                <a:srgbClr val="3436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Cross 29"/>
            <p:cNvSpPr/>
            <p:nvPr/>
          </p:nvSpPr>
          <p:spPr>
            <a:xfrm>
              <a:off x="8559478" y="1954316"/>
              <a:ext cx="567159" cy="579040"/>
            </a:xfrm>
            <a:prstGeom prst="plus">
              <a:avLst>
                <a:gd name="adj" fmla="val 35304"/>
              </a:avLst>
            </a:prstGeom>
            <a:solidFill>
              <a:schemeClr val="bg1"/>
            </a:solidFill>
            <a:ln w="952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161739" y="2111506"/>
              <a:ext cx="233839" cy="278740"/>
            </a:xfrm>
            <a:prstGeom prst="rect">
              <a:avLst/>
            </a:prstGeom>
            <a:solidFill>
              <a:srgbClr val="0EAAD3"/>
            </a:solidFill>
            <a:ln>
              <a:solidFill>
                <a:srgbClr val="0EAA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8269997" y="2097218"/>
              <a:ext cx="233839" cy="278740"/>
            </a:xfrm>
            <a:prstGeom prst="rect">
              <a:avLst/>
            </a:prstGeom>
            <a:solidFill>
              <a:srgbClr val="0EAAD3"/>
            </a:solidFill>
            <a:ln>
              <a:solidFill>
                <a:srgbClr val="0EAA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9329705" y="258045"/>
            <a:ext cx="2887255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343681"/>
                </a:solidFill>
                <a:effectLst/>
              </a:rPr>
              <a:t>The Embassy of</a:t>
            </a:r>
            <a:r>
              <a:rPr lang="en-US" sz="1600" b="1" baseline="0" dirty="0" smtClean="0">
                <a:solidFill>
                  <a:srgbClr val="343681"/>
                </a:solidFill>
                <a:effectLst/>
              </a:rPr>
              <a:t> </a:t>
            </a:r>
          </a:p>
          <a:p>
            <a:r>
              <a:rPr lang="en-US" sz="1600" b="1" baseline="0" dirty="0" smtClean="0">
                <a:solidFill>
                  <a:srgbClr val="343681"/>
                </a:solidFill>
                <a:effectLst/>
              </a:rPr>
              <a:t>Health and Wellness</a:t>
            </a:r>
            <a:endParaRPr lang="en-US" sz="1600" b="1" dirty="0">
              <a:solidFill>
                <a:srgbClr val="343681"/>
              </a:solidFill>
              <a:effectLst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9302138" y="846283"/>
            <a:ext cx="291482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 smtClean="0">
                <a:solidFill>
                  <a:srgbClr val="0EAAD3"/>
                </a:solidFill>
                <a:effectLst/>
              </a:rPr>
              <a:t>A Development Partner</a:t>
            </a:r>
            <a:r>
              <a:rPr lang="en-US" sz="1400" b="0" baseline="0" dirty="0" smtClean="0">
                <a:solidFill>
                  <a:srgbClr val="0EAAD3"/>
                </a:solidFill>
                <a:effectLst/>
              </a:rPr>
              <a:t> with the Federal Government of Nigeria</a:t>
            </a:r>
            <a:endParaRPr lang="en-US" sz="1400" b="0" dirty="0">
              <a:solidFill>
                <a:srgbClr val="0EAAD3"/>
              </a:solidFill>
              <a:effectLst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95" y="184068"/>
            <a:ext cx="1171116" cy="106063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619" y="130207"/>
            <a:ext cx="1236718" cy="11698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425" y="6166758"/>
            <a:ext cx="1642168" cy="657446"/>
          </a:xfrm>
          <a:prstGeom prst="rect">
            <a:avLst/>
          </a:prstGeom>
        </p:spPr>
      </p:pic>
      <p:sp>
        <p:nvSpPr>
          <p:cNvPr id="35" name="TextBox 34"/>
          <p:cNvSpPr txBox="1"/>
          <p:nvPr userDrawn="1"/>
        </p:nvSpPr>
        <p:spPr>
          <a:xfrm>
            <a:off x="-17658" y="6305825"/>
            <a:ext cx="2102245" cy="338554"/>
          </a:xfrm>
          <a:prstGeom prst="rect">
            <a:avLst/>
          </a:prstGeom>
          <a:solidFill>
            <a:srgbClr val="343681"/>
          </a:solidFill>
          <a:ln>
            <a:solidFill>
              <a:srgbClr val="34368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>
                <a:solidFill>
                  <a:schemeClr val="bg1"/>
                </a:solidFill>
                <a:effectLst/>
              </a:rPr>
              <a:t>Partners:</a:t>
            </a:r>
            <a:endParaRPr lang="en-US" sz="1400" b="1" i="1" dirty="0">
              <a:solidFill>
                <a:schemeClr val="bg1"/>
              </a:solidFill>
              <a:effectLst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210" y="6328984"/>
            <a:ext cx="1676403" cy="448057"/>
          </a:xfrm>
          <a:prstGeom prst="rect">
            <a:avLst/>
          </a:prstGeom>
        </p:spPr>
      </p:pic>
      <p:grpSp>
        <p:nvGrpSpPr>
          <p:cNvPr id="32" name="Group 31"/>
          <p:cNvGrpSpPr/>
          <p:nvPr userDrawn="1"/>
        </p:nvGrpSpPr>
        <p:grpSpPr>
          <a:xfrm>
            <a:off x="6269173" y="6143549"/>
            <a:ext cx="2296530" cy="691242"/>
            <a:chOff x="6233634" y="6149860"/>
            <a:chExt cx="2296530" cy="691242"/>
          </a:xfrm>
        </p:grpSpPr>
        <p:pic>
          <p:nvPicPr>
            <p:cNvPr id="36" name="Picture 35"/>
            <p:cNvPicPr>
              <a:picLocks noChangeAspect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787"/>
            <a:stretch/>
          </p:blipFill>
          <p:spPr>
            <a:xfrm>
              <a:off x="6233634" y="6149860"/>
              <a:ext cx="944150" cy="691242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04" t="71521"/>
            <a:stretch/>
          </p:blipFill>
          <p:spPr>
            <a:xfrm>
              <a:off x="7034183" y="6331042"/>
              <a:ext cx="1495981" cy="4830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560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0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505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48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4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95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28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48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4368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0EAAD3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0EAAD3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0EAAD3">
                <a:alpha val="3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AAD3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34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0EAAD3">
                <a:alpha val="6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EAA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343681">
                <a:alpha val="6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0" name="Right Triangle 39"/>
          <p:cNvSpPr/>
          <p:nvPr userDrawn="1"/>
        </p:nvSpPr>
        <p:spPr>
          <a:xfrm>
            <a:off x="0" y="4051495"/>
            <a:ext cx="675249" cy="2806505"/>
          </a:xfrm>
          <a:prstGeom prst="rtTriangle">
            <a:avLst/>
          </a:prstGeom>
          <a:solidFill>
            <a:srgbClr val="0EA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 userDrawn="1"/>
        </p:nvGrpSpPr>
        <p:grpSpPr>
          <a:xfrm>
            <a:off x="657527" y="5825120"/>
            <a:ext cx="1125581" cy="983848"/>
            <a:chOff x="8269997" y="1751912"/>
            <a:chExt cx="1125581" cy="983848"/>
          </a:xfrm>
        </p:grpSpPr>
        <p:sp>
          <p:nvSpPr>
            <p:cNvPr id="42" name="Rounded Rectangle 41"/>
            <p:cNvSpPr/>
            <p:nvPr/>
          </p:nvSpPr>
          <p:spPr>
            <a:xfrm>
              <a:off x="8518967" y="1751912"/>
              <a:ext cx="648183" cy="983848"/>
            </a:xfrm>
            <a:prstGeom prst="roundRect">
              <a:avLst>
                <a:gd name="adj" fmla="val 23810"/>
              </a:avLst>
            </a:prstGeom>
            <a:solidFill>
              <a:srgbClr val="343681"/>
            </a:solidFill>
            <a:ln w="0">
              <a:solidFill>
                <a:srgbClr val="3436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ross 42"/>
            <p:cNvSpPr/>
            <p:nvPr/>
          </p:nvSpPr>
          <p:spPr>
            <a:xfrm>
              <a:off x="8559478" y="1954316"/>
              <a:ext cx="567159" cy="579040"/>
            </a:xfrm>
            <a:prstGeom prst="plus">
              <a:avLst>
                <a:gd name="adj" fmla="val 35304"/>
              </a:avLst>
            </a:prstGeom>
            <a:solidFill>
              <a:schemeClr val="bg1"/>
            </a:solidFill>
            <a:ln w="952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9161739" y="2111506"/>
              <a:ext cx="233839" cy="278740"/>
            </a:xfrm>
            <a:prstGeom prst="rect">
              <a:avLst/>
            </a:prstGeom>
            <a:solidFill>
              <a:srgbClr val="0EAAD3"/>
            </a:solidFill>
            <a:ln>
              <a:solidFill>
                <a:srgbClr val="0EAA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>
              <a:off x="8269997" y="2097218"/>
              <a:ext cx="233839" cy="278740"/>
            </a:xfrm>
            <a:prstGeom prst="rect">
              <a:avLst/>
            </a:prstGeom>
            <a:solidFill>
              <a:srgbClr val="0EAAD3"/>
            </a:solidFill>
            <a:ln>
              <a:solidFill>
                <a:srgbClr val="0EAA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 userDrawn="1"/>
        </p:nvSpPr>
        <p:spPr>
          <a:xfrm>
            <a:off x="1747877" y="6228687"/>
            <a:ext cx="5309933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43681"/>
                </a:solidFill>
                <a:effectLst/>
              </a:rPr>
              <a:t>The Embassy of</a:t>
            </a:r>
            <a:r>
              <a:rPr lang="en-US" sz="2000" b="1" baseline="0" dirty="0" smtClean="0">
                <a:solidFill>
                  <a:srgbClr val="343681"/>
                </a:solidFill>
                <a:effectLst/>
              </a:rPr>
              <a:t> Health and Wellness</a:t>
            </a:r>
            <a:endParaRPr lang="en-US" sz="2000" b="1" dirty="0">
              <a:solidFill>
                <a:srgbClr val="343681"/>
              </a:solidFill>
              <a:effectLst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1673330" y="6550223"/>
            <a:ext cx="5471506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 smtClean="0">
                <a:solidFill>
                  <a:srgbClr val="0EAAD3"/>
                </a:solidFill>
                <a:effectLst/>
              </a:rPr>
              <a:t>A Development Partner</a:t>
            </a:r>
            <a:r>
              <a:rPr lang="en-US" sz="1400" b="0" baseline="0" dirty="0" smtClean="0">
                <a:solidFill>
                  <a:srgbClr val="0EAAD3"/>
                </a:solidFill>
                <a:effectLst/>
              </a:rPr>
              <a:t> with the Federal Government of Nigeria</a:t>
            </a:r>
            <a:endParaRPr lang="en-US" sz="1400" b="0" dirty="0">
              <a:solidFill>
                <a:srgbClr val="0EAAD3"/>
              </a:solidFill>
              <a:effectLst/>
            </a:endParaRPr>
          </a:p>
        </p:txBody>
      </p:sp>
      <p:pic>
        <p:nvPicPr>
          <p:cNvPr id="48" name="Picture 4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735" y="6003445"/>
            <a:ext cx="945294" cy="856114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548" y="6006610"/>
            <a:ext cx="878003" cy="83054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 rotWithShape="1">
          <a:blip r:embed="rId4"/>
          <a:srcRect l="33345" t="29297" r="33053" b="12501"/>
          <a:stretch/>
        </p:blipFill>
        <p:spPr>
          <a:xfrm>
            <a:off x="2250982" y="640794"/>
            <a:ext cx="5449372" cy="530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5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1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7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0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5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6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0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4D177-1584-42E1-99A6-23D8AD9907CC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D42874-2F2F-4143-AB89-3B6E8F0C4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4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779933" cy="1646302"/>
          </a:xfrm>
        </p:spPr>
        <p:txBody>
          <a:bodyPr>
            <a:normAutofit fontScale="90000"/>
          </a:bodyPr>
          <a:lstStyle/>
          <a:p>
            <a:pPr algn="l"/>
            <a:r>
              <a:rPr lang="en-US" sz="7200" b="1" dirty="0"/>
              <a:t>Steps in Taking Care of Patients with </a:t>
            </a:r>
            <a:r>
              <a:rPr lang="en-US" sz="7200" b="1" dirty="0" smtClean="0"/>
              <a:t>Burns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435567"/>
          </a:xfrm>
        </p:spPr>
        <p:txBody>
          <a:bodyPr>
            <a:normAutofit fontScale="32500" lnSpcReduction="20000"/>
          </a:bodyPr>
          <a:lstStyle/>
          <a:p>
            <a:pPr algn="l"/>
            <a:endParaRPr lang="en-US" sz="3600" b="1" dirty="0" smtClean="0"/>
          </a:p>
          <a:p>
            <a:pPr algn="l"/>
            <a:r>
              <a:rPr lang="en-US" sz="11100" b="1" dirty="0" smtClean="0"/>
              <a:t>BY</a:t>
            </a:r>
          </a:p>
          <a:p>
            <a:pPr algn="l"/>
            <a:r>
              <a:rPr lang="en-US" sz="11100" b="1" dirty="0" smtClean="0"/>
              <a:t>DR. EZE</a:t>
            </a:r>
            <a:endParaRPr lang="en-US" sz="11100" b="1" dirty="0"/>
          </a:p>
        </p:txBody>
      </p:sp>
    </p:spTree>
    <p:extLst>
      <p:ext uri="{BB962C8B-B14F-4D97-AF65-F5344CB8AC3E}">
        <p14:creationId xmlns:p14="http://schemas.microsoft.com/office/powerpoint/2010/main" val="318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1. </a:t>
            </a:r>
            <a:r>
              <a:rPr lang="en-US" sz="6000" b="1" dirty="0"/>
              <a:t>Cool the Burn: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49971"/>
            <a:ext cx="5509154" cy="3991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- </a:t>
            </a:r>
            <a:r>
              <a:rPr lang="en-US" sz="4400" dirty="0"/>
              <a:t>Run cool (not cold) water over the burn for at least 10 minutes.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986" y="2335721"/>
            <a:ext cx="4195002" cy="279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3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667" y="2410026"/>
            <a:ext cx="4440121" cy="29546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071" y="774901"/>
            <a:ext cx="10995192" cy="13208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2. Remove </a:t>
            </a:r>
            <a:r>
              <a:rPr lang="en-US" sz="6000" b="1" dirty="0"/>
              <a:t>Constrictive Items: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898" y="2234378"/>
            <a:ext cx="5566304" cy="38807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dirty="0" smtClean="0"/>
              <a:t>- Gently </a:t>
            </a:r>
            <a:r>
              <a:rPr lang="en-US" sz="4400" dirty="0"/>
              <a:t>remove jewelry or clothing around the burn area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7237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3. Cover </a:t>
            </a:r>
            <a:r>
              <a:rPr lang="en-US" sz="6000" b="1" dirty="0"/>
              <a:t>the Burn: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4294716" cy="38807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dirty="0" smtClean="0"/>
              <a:t>- Use </a:t>
            </a:r>
            <a:r>
              <a:rPr lang="en-US" sz="4400" dirty="0"/>
              <a:t>a clean, non-stick dressing or cloth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1"/>
          <a:stretch/>
        </p:blipFill>
        <p:spPr>
          <a:xfrm>
            <a:off x="5459425" y="2203911"/>
            <a:ext cx="4613076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66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89410" cy="13208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4. </a:t>
            </a:r>
            <a:r>
              <a:rPr lang="en-US" sz="6000" b="1" dirty="0"/>
              <a:t>Avoid Breaking Blisters: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4366154" cy="38807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dirty="0" smtClean="0"/>
              <a:t>- Do </a:t>
            </a:r>
            <a:r>
              <a:rPr lang="en-US" sz="4400" dirty="0"/>
              <a:t>not pop any blisters</a:t>
            </a:r>
            <a:r>
              <a:rPr lang="en-US" sz="4400" dirty="0" smtClean="0"/>
              <a:t>.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663" y="1735408"/>
            <a:ext cx="4057650" cy="407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94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911" y="2671762"/>
            <a:ext cx="6286502" cy="31432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5. Seek </a:t>
            </a:r>
            <a:r>
              <a:rPr lang="en-US" sz="6000" b="1" dirty="0"/>
              <a:t>Medical Help: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89114"/>
            <a:ext cx="8596668" cy="3880773"/>
          </a:xfrm>
        </p:spPr>
        <p:txBody>
          <a:bodyPr/>
          <a:lstStyle/>
          <a:p>
            <a:pPr marL="0" lvl="0" indent="0">
              <a:buNone/>
            </a:pPr>
            <a:r>
              <a:rPr lang="en-US" sz="4400" dirty="0" smtClean="0"/>
              <a:t>- For </a:t>
            </a:r>
            <a:r>
              <a:rPr lang="en-US" sz="4400" dirty="0"/>
              <a:t>severe burns, call emergency services immediately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206610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297</TotalTime>
  <Words>97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Steps in Taking Care of Patients with Burns</vt:lpstr>
      <vt:lpstr>1. Cool the Burn: </vt:lpstr>
      <vt:lpstr>2. Remove Constrictive Items:</vt:lpstr>
      <vt:lpstr>3. Cover the Burn:</vt:lpstr>
      <vt:lpstr>4. Avoid Breaking Blisters: </vt:lpstr>
      <vt:lpstr>5. Seek Medical Help: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in Taking Care of Patients with Burns</dc:title>
  <dc:creator>T460</dc:creator>
  <cp:lastModifiedBy>T460</cp:lastModifiedBy>
  <cp:revision>25</cp:revision>
  <dcterms:created xsi:type="dcterms:W3CDTF">2024-05-26T10:43:52Z</dcterms:created>
  <dcterms:modified xsi:type="dcterms:W3CDTF">2024-05-31T21:17:04Z</dcterms:modified>
</cp:coreProperties>
</file>